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8229600" cx="14630400"/>
  <p:notesSz cx="8229600" cy="14630400"/>
  <p:embeddedFontLst>
    <p:embeddedFont>
      <p:font typeface="Overpass"/>
      <p:regular r:id="rId12"/>
      <p:bold r:id="rId13"/>
      <p:italic r:id="rId14"/>
      <p:boldItalic r:id="rId15"/>
    </p:embeddedFont>
    <p:embeddedFont>
      <p:font typeface="Syne"/>
      <p:regular r:id="rId16"/>
      <p:bold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Overpass-bold.fntdata"/><Relationship Id="rId12" Type="http://schemas.openxmlformats.org/officeDocument/2006/relationships/font" Target="fonts/Overpass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Overpass-boldItalic.fntdata"/><Relationship Id="rId14" Type="http://schemas.openxmlformats.org/officeDocument/2006/relationships/font" Target="fonts/Overpass-italic.fntdata"/><Relationship Id="rId17" Type="http://schemas.openxmlformats.org/officeDocument/2006/relationships/font" Target="fonts/Syne-bold.fntdata"/><Relationship Id="rId16" Type="http://schemas.openxmlformats.org/officeDocument/2006/relationships/font" Target="fonts/Syne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" name="Google Shape;4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" name="Google Shape;5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bg>
      <p:bgPr>
        <a:solidFill>
          <a:srgbClr val="000000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3" name="Google Shape;13;p2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" name="Google Shape;17;p3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bg>
      <p:bgPr>
        <a:solidFill>
          <a:srgbClr val="000000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" name="Google Shape;21;p4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" name="Google Shape;25;p5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EE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9" name="Google Shape;29;p6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" name="Google Shape;33;p7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7" name="Google Shape;37;p8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18.png"/><Relationship Id="rId5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9.png"/><Relationship Id="rId5" Type="http://schemas.openxmlformats.org/officeDocument/2006/relationships/image" Target="../media/image14.png"/><Relationship Id="rId6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4" name="Google Shape;4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0"/>
          <p:cNvSpPr/>
          <p:nvPr/>
        </p:nvSpPr>
        <p:spPr>
          <a:xfrm>
            <a:off x="6280190" y="2518648"/>
            <a:ext cx="7556421" cy="21263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50"/>
              <a:buFont typeface="Syne"/>
              <a:buNone/>
            </a:pPr>
            <a:r>
              <a:rPr b="1" i="0" lang="en-US" sz="4450" u="none" cap="none" strike="noStrike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The Circular Economy: Building a Sustainable Future</a:t>
            </a:r>
            <a:endParaRPr b="0" i="0" sz="4450" u="none" cap="none" strike="noStrike"/>
          </a:p>
        </p:txBody>
      </p:sp>
      <p:sp>
        <p:nvSpPr>
          <p:cNvPr id="46" name="Google Shape;46;p10"/>
          <p:cNvSpPr/>
          <p:nvPr/>
        </p:nvSpPr>
        <p:spPr>
          <a:xfrm>
            <a:off x="6280190" y="4985147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Moving beyond our traditional take-make-dispose model towards a regenerative approach that keeps materials in use and designs out waste.</a:t>
            </a:r>
            <a:endParaRPr b="0" i="0" sz="1750" u="none" cap="none" strike="noStrike"/>
          </a:p>
        </p:txBody>
      </p:sp>
      <p:sp>
        <p:nvSpPr>
          <p:cNvPr id="47" name="Google Shape;47;p10"/>
          <p:cNvSpPr/>
          <p:nvPr/>
        </p:nvSpPr>
        <p:spPr>
          <a:xfrm>
            <a:off x="12866300" y="7578575"/>
            <a:ext cx="1678200" cy="552600"/>
          </a:xfrm>
          <a:prstGeom prst="rect">
            <a:avLst/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793790" y="1697355"/>
            <a:ext cx="11191518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3939"/>
              </a:buClr>
              <a:buSzPts val="4450"/>
              <a:buFont typeface="Syne"/>
              <a:buNone/>
            </a:pPr>
            <a:r>
              <a:rPr b="1" i="0" lang="en-US" sz="4450" u="none" cap="none" strike="noStrike">
                <a:solidFill>
                  <a:srgbClr val="233939"/>
                </a:solidFill>
                <a:latin typeface="Syne"/>
                <a:ea typeface="Syne"/>
                <a:cs typeface="Syne"/>
                <a:sym typeface="Syne"/>
              </a:rPr>
              <a:t>Core Principles of Circular Economy</a:t>
            </a:r>
            <a:endParaRPr b="0" i="0" sz="4450" u="none" cap="none" strike="noStrike"/>
          </a:p>
        </p:txBody>
      </p:sp>
      <p:sp>
        <p:nvSpPr>
          <p:cNvPr id="54" name="Google Shape;54;p11"/>
          <p:cNvSpPr/>
          <p:nvPr/>
        </p:nvSpPr>
        <p:spPr>
          <a:xfrm>
            <a:off x="793790" y="2859762"/>
            <a:ext cx="4196358" cy="3672483"/>
          </a:xfrm>
          <a:prstGeom prst="roundRect">
            <a:avLst>
              <a:gd fmla="val 2594" name="adj"/>
            </a:avLst>
          </a:prstGeom>
          <a:solidFill>
            <a:srgbClr val="DDEEE6"/>
          </a:solidFill>
          <a:ln cap="flat" cmpd="sng" w="9525">
            <a:solidFill>
              <a:srgbClr val="2244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1"/>
          <p:cNvSpPr/>
          <p:nvPr/>
        </p:nvSpPr>
        <p:spPr>
          <a:xfrm>
            <a:off x="1028224" y="3094196"/>
            <a:ext cx="680442" cy="680442"/>
          </a:xfrm>
          <a:prstGeom prst="roundRect">
            <a:avLst>
              <a:gd fmla="val 13436980" name="adj"/>
            </a:avLst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6" name="Google Shape;5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5390" y="3243024"/>
            <a:ext cx="306110" cy="382667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1"/>
          <p:cNvSpPr/>
          <p:nvPr/>
        </p:nvSpPr>
        <p:spPr>
          <a:xfrm>
            <a:off x="1028224" y="4001453"/>
            <a:ext cx="372749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Design Out Waste &amp; Pollution</a:t>
            </a:r>
            <a:endParaRPr b="0" i="0" sz="2200" u="none" cap="none" strike="noStrike"/>
          </a:p>
        </p:txBody>
      </p:sp>
      <p:sp>
        <p:nvSpPr>
          <p:cNvPr id="58" name="Google Shape;58;p11"/>
          <p:cNvSpPr/>
          <p:nvPr/>
        </p:nvSpPr>
        <p:spPr>
          <a:xfrm>
            <a:off x="1028224" y="4846201"/>
            <a:ext cx="3727490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Preventing waste through thoughtful product design and manufacturing processes rather than dealing with pollution after it's created.</a:t>
            </a:r>
            <a:endParaRPr b="0" i="0" sz="1750" u="none" cap="none" strike="noStrike"/>
          </a:p>
        </p:txBody>
      </p:sp>
      <p:sp>
        <p:nvSpPr>
          <p:cNvPr id="59" name="Google Shape;59;p11"/>
          <p:cNvSpPr/>
          <p:nvPr/>
        </p:nvSpPr>
        <p:spPr>
          <a:xfrm>
            <a:off x="5216962" y="2859762"/>
            <a:ext cx="4196358" cy="3672483"/>
          </a:xfrm>
          <a:prstGeom prst="roundRect">
            <a:avLst>
              <a:gd fmla="val 2594" name="adj"/>
            </a:avLst>
          </a:prstGeom>
          <a:solidFill>
            <a:srgbClr val="DDEEE6"/>
          </a:solidFill>
          <a:ln cap="flat" cmpd="sng" w="9525">
            <a:solidFill>
              <a:srgbClr val="2244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1"/>
          <p:cNvSpPr/>
          <p:nvPr/>
        </p:nvSpPr>
        <p:spPr>
          <a:xfrm>
            <a:off x="5451396" y="3094196"/>
            <a:ext cx="680442" cy="680442"/>
          </a:xfrm>
          <a:prstGeom prst="roundRect">
            <a:avLst>
              <a:gd fmla="val 13436980" name="adj"/>
            </a:avLst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1" name="Google Shape;61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38562" y="3243024"/>
            <a:ext cx="306110" cy="38266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1"/>
          <p:cNvSpPr/>
          <p:nvPr/>
        </p:nvSpPr>
        <p:spPr>
          <a:xfrm>
            <a:off x="5451396" y="4001453"/>
            <a:ext cx="372749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Keep Products &amp; Materials in Use</a:t>
            </a:r>
            <a:endParaRPr b="0" i="0" sz="2200" u="none" cap="none" strike="noStrike"/>
          </a:p>
        </p:txBody>
      </p:sp>
      <p:sp>
        <p:nvSpPr>
          <p:cNvPr id="63" name="Google Shape;63;p11"/>
          <p:cNvSpPr/>
          <p:nvPr/>
        </p:nvSpPr>
        <p:spPr>
          <a:xfrm>
            <a:off x="5451396" y="4846201"/>
            <a:ext cx="3727490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Extending product lifespans through repair, reuse, remanufacturing and recycling to maximize resource value.</a:t>
            </a:r>
            <a:endParaRPr b="0" i="0" sz="1750" u="none" cap="none" strike="noStrike"/>
          </a:p>
        </p:txBody>
      </p:sp>
      <p:sp>
        <p:nvSpPr>
          <p:cNvPr id="64" name="Google Shape;64;p11"/>
          <p:cNvSpPr/>
          <p:nvPr/>
        </p:nvSpPr>
        <p:spPr>
          <a:xfrm>
            <a:off x="9640133" y="2859762"/>
            <a:ext cx="4196358" cy="3672483"/>
          </a:xfrm>
          <a:prstGeom prst="roundRect">
            <a:avLst>
              <a:gd fmla="val 2594" name="adj"/>
            </a:avLst>
          </a:prstGeom>
          <a:solidFill>
            <a:srgbClr val="DDEEE6"/>
          </a:solidFill>
          <a:ln cap="flat" cmpd="sng" w="9525">
            <a:solidFill>
              <a:srgbClr val="2244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1"/>
          <p:cNvSpPr/>
          <p:nvPr/>
        </p:nvSpPr>
        <p:spPr>
          <a:xfrm>
            <a:off x="9874568" y="3094196"/>
            <a:ext cx="680442" cy="680442"/>
          </a:xfrm>
          <a:prstGeom prst="roundRect">
            <a:avLst>
              <a:gd fmla="val 13436980" name="adj"/>
            </a:avLst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6" name="Google Shape;66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061734" y="3243024"/>
            <a:ext cx="306110" cy="382667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1"/>
          <p:cNvSpPr/>
          <p:nvPr/>
        </p:nvSpPr>
        <p:spPr>
          <a:xfrm>
            <a:off x="9874568" y="4001453"/>
            <a:ext cx="372749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Regenerate Natural Systems</a:t>
            </a:r>
            <a:endParaRPr b="0" i="0" sz="2200" u="none" cap="none" strike="noStrike"/>
          </a:p>
        </p:txBody>
      </p:sp>
      <p:sp>
        <p:nvSpPr>
          <p:cNvPr id="68" name="Google Shape;68;p11"/>
          <p:cNvSpPr/>
          <p:nvPr/>
        </p:nvSpPr>
        <p:spPr>
          <a:xfrm>
            <a:off x="9874568" y="4846201"/>
            <a:ext cx="3727490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Enhancing natural resources by returning valuable nutrients to the soil and other ecosystems to support environmental health.</a:t>
            </a:r>
            <a:endParaRPr b="0" i="0" sz="1750" u="none" cap="none" strike="noStrike"/>
          </a:p>
        </p:txBody>
      </p:sp>
      <p:sp>
        <p:nvSpPr>
          <p:cNvPr id="69" name="Google Shape;69;p11"/>
          <p:cNvSpPr/>
          <p:nvPr/>
        </p:nvSpPr>
        <p:spPr>
          <a:xfrm>
            <a:off x="12866300" y="7578575"/>
            <a:ext cx="1678200" cy="552600"/>
          </a:xfrm>
          <a:prstGeom prst="rect">
            <a:avLst/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/>
          <p:nvPr/>
        </p:nvSpPr>
        <p:spPr>
          <a:xfrm>
            <a:off x="793790" y="1088350"/>
            <a:ext cx="10973872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3939"/>
              </a:buClr>
              <a:buSzPts val="4450"/>
              <a:buFont typeface="Syne"/>
              <a:buNone/>
            </a:pPr>
            <a:r>
              <a:rPr b="1" i="0" lang="en-US" sz="4450" u="none" cap="none" strike="noStrike">
                <a:solidFill>
                  <a:srgbClr val="233939"/>
                </a:solidFill>
                <a:latin typeface="Syne"/>
                <a:ea typeface="Syne"/>
                <a:cs typeface="Syne"/>
                <a:sym typeface="Syne"/>
              </a:rPr>
              <a:t>Why the Circular Economy Matters</a:t>
            </a:r>
            <a:endParaRPr b="0" i="0" sz="4450" u="none" cap="none" strike="noStrike"/>
          </a:p>
        </p:txBody>
      </p:sp>
      <p:sp>
        <p:nvSpPr>
          <p:cNvPr id="76" name="Google Shape;76;p12"/>
          <p:cNvSpPr/>
          <p:nvPr/>
        </p:nvSpPr>
        <p:spPr>
          <a:xfrm>
            <a:off x="793790" y="2392442"/>
            <a:ext cx="6924437" cy="1689616"/>
          </a:xfrm>
          <a:prstGeom prst="roundRect">
            <a:avLst>
              <a:gd fmla="val 5638" name="adj"/>
            </a:avLst>
          </a:prstGeom>
          <a:solidFill>
            <a:srgbClr val="FCF2B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7" name="Google Shape;7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0604" y="2713673"/>
            <a:ext cx="283488" cy="226814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2"/>
          <p:cNvSpPr/>
          <p:nvPr/>
        </p:nvSpPr>
        <p:spPr>
          <a:xfrm>
            <a:off x="1530906" y="2675930"/>
            <a:ext cx="5960507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Overpass"/>
              <a:buNone/>
            </a:pPr>
            <a:r>
              <a:rPr b="1" i="0" lang="en-US" sz="1750" u="none" cap="none" strike="noStrike">
                <a:solidFill>
                  <a:srgbClr val="000000"/>
                </a:solidFill>
                <a:latin typeface="Overpass"/>
                <a:ea typeface="Overpass"/>
                <a:cs typeface="Overpass"/>
                <a:sym typeface="Overpass"/>
              </a:rPr>
              <a:t>Our global waste crisis is accelerating</a:t>
            </a:r>
            <a:r>
              <a:rPr b="0" i="0" lang="en-US" sz="1750" u="none" cap="none" strike="noStrike">
                <a:solidFill>
                  <a:srgbClr val="000000"/>
                </a:solidFill>
                <a:latin typeface="Overpass"/>
                <a:ea typeface="Overpass"/>
                <a:cs typeface="Overpass"/>
                <a:sym typeface="Overpass"/>
              </a:rPr>
              <a:t> – waste is growing faster than population growth, putting enormous pressure on our planet's finite resources.</a:t>
            </a:r>
            <a:endParaRPr b="0" i="0" sz="1750" u="none" cap="none" strike="noStrike"/>
          </a:p>
        </p:txBody>
      </p:sp>
      <p:sp>
        <p:nvSpPr>
          <p:cNvPr id="79" name="Google Shape;79;p12"/>
          <p:cNvSpPr/>
          <p:nvPr/>
        </p:nvSpPr>
        <p:spPr>
          <a:xfrm>
            <a:off x="793790" y="4337209"/>
            <a:ext cx="6924437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In the European Union, approximately </a:t>
            </a:r>
            <a:r>
              <a:rPr b="1" i="0" lang="en-US" sz="1750" u="none" cap="none" strike="noStrike">
                <a:solidFill>
                  <a:srgbClr val="224435"/>
                </a:solidFill>
                <a:latin typeface="Overpass"/>
                <a:ea typeface="Overpass"/>
                <a:cs typeface="Overpass"/>
                <a:sym typeface="Overpass"/>
              </a:rPr>
              <a:t>70% of household energy consumption</a:t>
            </a: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 goes to heating, representing a massive opportunity for efficiency improvements.</a:t>
            </a:r>
            <a:endParaRPr b="0" i="0" sz="1750" u="none" cap="none" strike="noStrike"/>
          </a:p>
        </p:txBody>
      </p:sp>
      <p:sp>
        <p:nvSpPr>
          <p:cNvPr id="80" name="Google Shape;80;p12"/>
          <p:cNvSpPr/>
          <p:nvPr/>
        </p:nvSpPr>
        <p:spPr>
          <a:xfrm>
            <a:off x="793790" y="5629989"/>
            <a:ext cx="6924437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To effectively combat climate change, we must fundamentally rethink how we use and reuse our resources.</a:t>
            </a:r>
            <a:endParaRPr b="0" i="0" sz="1750" u="none" cap="none" strike="noStrike"/>
          </a:p>
        </p:txBody>
      </p:sp>
      <p:pic>
        <p:nvPicPr>
          <p:cNvPr descr="preencoded.png" id="81" name="Google Shape;81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79249" y="2392442"/>
            <a:ext cx="5564862" cy="3708916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2"/>
          <p:cNvSpPr/>
          <p:nvPr/>
        </p:nvSpPr>
        <p:spPr>
          <a:xfrm>
            <a:off x="8279249" y="6356509"/>
            <a:ext cx="5564862" cy="580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400"/>
              <a:buFont typeface="Overpass"/>
              <a:buNone/>
            </a:pPr>
            <a:r>
              <a:rPr b="0" i="0" lang="en-US" sz="140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Our current linear economy leads to resource depletion and growing waste mountains</a:t>
            </a:r>
            <a:endParaRPr b="0" i="0" sz="1400" u="none" cap="none" strike="noStrike"/>
          </a:p>
        </p:txBody>
      </p:sp>
      <p:sp>
        <p:nvSpPr>
          <p:cNvPr id="83" name="Google Shape;83;p12"/>
          <p:cNvSpPr/>
          <p:nvPr/>
        </p:nvSpPr>
        <p:spPr>
          <a:xfrm>
            <a:off x="12866300" y="7578575"/>
            <a:ext cx="1678200" cy="552600"/>
          </a:xfrm>
          <a:prstGeom prst="rect">
            <a:avLst/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/>
          <p:nvPr/>
        </p:nvSpPr>
        <p:spPr>
          <a:xfrm>
            <a:off x="793790" y="1798915"/>
            <a:ext cx="8960525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3939"/>
              </a:buClr>
              <a:buSzPts val="4450"/>
              <a:buFont typeface="Syne"/>
              <a:buNone/>
            </a:pPr>
            <a:r>
              <a:rPr b="1" i="0" lang="en-US" sz="4450" u="none" cap="none" strike="noStrike">
                <a:solidFill>
                  <a:srgbClr val="233939"/>
                </a:solidFill>
                <a:latin typeface="Syne"/>
                <a:ea typeface="Syne"/>
                <a:cs typeface="Syne"/>
                <a:sym typeface="Syne"/>
              </a:rPr>
              <a:t>Circular Economy in Industry</a:t>
            </a:r>
            <a:endParaRPr b="0" i="0" sz="4450" u="none" cap="none" strike="noStrike"/>
          </a:p>
        </p:txBody>
      </p:sp>
      <p:sp>
        <p:nvSpPr>
          <p:cNvPr id="90" name="Google Shape;90;p13"/>
          <p:cNvSpPr/>
          <p:nvPr/>
        </p:nvSpPr>
        <p:spPr>
          <a:xfrm>
            <a:off x="793790" y="3301484"/>
            <a:ext cx="4196358" cy="3129201"/>
          </a:xfrm>
          <a:prstGeom prst="roundRect">
            <a:avLst>
              <a:gd fmla="val 4675" name="adj"/>
            </a:avLst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3"/>
          <p:cNvSpPr/>
          <p:nvPr/>
        </p:nvSpPr>
        <p:spPr>
          <a:xfrm>
            <a:off x="793790" y="3271004"/>
            <a:ext cx="4196358" cy="121920"/>
          </a:xfrm>
          <a:prstGeom prst="roundRect">
            <a:avLst>
              <a:gd fmla="val 78139" name="adj"/>
            </a:avLst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3"/>
          <p:cNvSpPr/>
          <p:nvPr/>
        </p:nvSpPr>
        <p:spPr>
          <a:xfrm>
            <a:off x="2551688" y="2961323"/>
            <a:ext cx="680442" cy="680442"/>
          </a:xfrm>
          <a:prstGeom prst="roundRect">
            <a:avLst>
              <a:gd fmla="val 134383" name="adj"/>
            </a:avLst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3"/>
          <p:cNvSpPr/>
          <p:nvPr/>
        </p:nvSpPr>
        <p:spPr>
          <a:xfrm>
            <a:off x="2755761" y="3131463"/>
            <a:ext cx="272177" cy="340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904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Syne"/>
              <a:buNone/>
            </a:pPr>
            <a:r>
              <a:rPr b="1" i="0" lang="en-US" sz="2100" u="none" cap="none" strike="noStrike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1</a:t>
            </a:r>
            <a:endParaRPr b="0" i="0" sz="2100" u="none" cap="none" strike="noStrike"/>
          </a:p>
        </p:txBody>
      </p:sp>
      <p:sp>
        <p:nvSpPr>
          <p:cNvPr id="94" name="Google Shape;94;p13"/>
          <p:cNvSpPr/>
          <p:nvPr/>
        </p:nvSpPr>
        <p:spPr>
          <a:xfrm>
            <a:off x="1051084" y="3868460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Fashion Industry</a:t>
            </a:r>
            <a:endParaRPr b="0" i="0" sz="2200" u="none" cap="none" strike="noStrike"/>
          </a:p>
        </p:txBody>
      </p:sp>
      <p:sp>
        <p:nvSpPr>
          <p:cNvPr id="95" name="Google Shape;95;p13"/>
          <p:cNvSpPr/>
          <p:nvPr/>
        </p:nvSpPr>
        <p:spPr>
          <a:xfrm>
            <a:off x="1051084" y="4358878"/>
            <a:ext cx="3681770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Pioneering brands create clothing from recycled plastic bottles and fishing nets, while second-hand marketplaces like Depop and Vinted extend garment lifespans.</a:t>
            </a:r>
            <a:endParaRPr b="0" i="0" sz="1750" u="none" cap="none" strike="noStrike"/>
          </a:p>
        </p:txBody>
      </p:sp>
      <p:sp>
        <p:nvSpPr>
          <p:cNvPr id="96" name="Google Shape;96;p13"/>
          <p:cNvSpPr/>
          <p:nvPr/>
        </p:nvSpPr>
        <p:spPr>
          <a:xfrm>
            <a:off x="5216962" y="3301484"/>
            <a:ext cx="4196358" cy="3129201"/>
          </a:xfrm>
          <a:prstGeom prst="roundRect">
            <a:avLst>
              <a:gd fmla="val 4675" name="adj"/>
            </a:avLst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3"/>
          <p:cNvSpPr/>
          <p:nvPr/>
        </p:nvSpPr>
        <p:spPr>
          <a:xfrm>
            <a:off x="5216962" y="3271004"/>
            <a:ext cx="4196358" cy="121920"/>
          </a:xfrm>
          <a:prstGeom prst="roundRect">
            <a:avLst>
              <a:gd fmla="val 78139" name="adj"/>
            </a:avLst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3"/>
          <p:cNvSpPr/>
          <p:nvPr/>
        </p:nvSpPr>
        <p:spPr>
          <a:xfrm>
            <a:off x="6974860" y="2961323"/>
            <a:ext cx="680442" cy="680442"/>
          </a:xfrm>
          <a:prstGeom prst="roundRect">
            <a:avLst>
              <a:gd fmla="val 134383" name="adj"/>
            </a:avLst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3"/>
          <p:cNvSpPr/>
          <p:nvPr/>
        </p:nvSpPr>
        <p:spPr>
          <a:xfrm>
            <a:off x="7178933" y="3131463"/>
            <a:ext cx="272177" cy="340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904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Syne"/>
              <a:buNone/>
            </a:pPr>
            <a:r>
              <a:rPr b="1" i="0" lang="en-US" sz="2100" u="none" cap="none" strike="noStrike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2</a:t>
            </a:r>
            <a:endParaRPr b="0" i="0" sz="2100" u="none" cap="none" strike="noStrike"/>
          </a:p>
        </p:txBody>
      </p:sp>
      <p:sp>
        <p:nvSpPr>
          <p:cNvPr id="100" name="Google Shape;100;p13"/>
          <p:cNvSpPr/>
          <p:nvPr/>
        </p:nvSpPr>
        <p:spPr>
          <a:xfrm>
            <a:off x="5474256" y="3868460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Electronics Sector</a:t>
            </a:r>
            <a:endParaRPr b="0" i="0" sz="2200" u="none" cap="none" strike="noStrike"/>
          </a:p>
        </p:txBody>
      </p:sp>
      <p:sp>
        <p:nvSpPr>
          <p:cNvPr id="101" name="Google Shape;101;p13"/>
          <p:cNvSpPr/>
          <p:nvPr/>
        </p:nvSpPr>
        <p:spPr>
          <a:xfrm>
            <a:off x="5474256" y="4358878"/>
            <a:ext cx="3681770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Companies like Fairphone build modular devices designed for repair, while major retailers offer certified refurbished laptops and phones at reduced prices.</a:t>
            </a:r>
            <a:endParaRPr b="0" i="0" sz="1750" u="none" cap="none" strike="noStrike"/>
          </a:p>
        </p:txBody>
      </p:sp>
      <p:sp>
        <p:nvSpPr>
          <p:cNvPr id="102" name="Google Shape;102;p13"/>
          <p:cNvSpPr/>
          <p:nvPr/>
        </p:nvSpPr>
        <p:spPr>
          <a:xfrm>
            <a:off x="9640133" y="3301484"/>
            <a:ext cx="4196358" cy="3129201"/>
          </a:xfrm>
          <a:prstGeom prst="roundRect">
            <a:avLst>
              <a:gd fmla="val 4675" name="adj"/>
            </a:avLst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3"/>
          <p:cNvSpPr/>
          <p:nvPr/>
        </p:nvSpPr>
        <p:spPr>
          <a:xfrm>
            <a:off x="9640133" y="3271004"/>
            <a:ext cx="4196358" cy="121920"/>
          </a:xfrm>
          <a:prstGeom prst="roundRect">
            <a:avLst>
              <a:gd fmla="val 78139" name="adj"/>
            </a:avLst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3"/>
          <p:cNvSpPr/>
          <p:nvPr/>
        </p:nvSpPr>
        <p:spPr>
          <a:xfrm>
            <a:off x="11398032" y="2961323"/>
            <a:ext cx="680442" cy="680442"/>
          </a:xfrm>
          <a:prstGeom prst="roundRect">
            <a:avLst>
              <a:gd fmla="val 134383" name="adj"/>
            </a:avLst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3"/>
          <p:cNvSpPr/>
          <p:nvPr/>
        </p:nvSpPr>
        <p:spPr>
          <a:xfrm>
            <a:off x="11602105" y="3131463"/>
            <a:ext cx="272177" cy="340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904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Syne"/>
              <a:buNone/>
            </a:pPr>
            <a:r>
              <a:rPr b="1" i="0" lang="en-US" sz="2100" u="none" cap="none" strike="noStrike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3</a:t>
            </a:r>
            <a:endParaRPr b="0" i="0" sz="2100" u="none" cap="none" strike="noStrike"/>
          </a:p>
        </p:txBody>
      </p:sp>
      <p:sp>
        <p:nvSpPr>
          <p:cNvPr id="106" name="Google Shape;106;p13"/>
          <p:cNvSpPr/>
          <p:nvPr/>
        </p:nvSpPr>
        <p:spPr>
          <a:xfrm>
            <a:off x="9897427" y="3868460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Food Industry</a:t>
            </a:r>
            <a:endParaRPr b="0" i="0" sz="2200" u="none" cap="none" strike="noStrike"/>
          </a:p>
        </p:txBody>
      </p:sp>
      <p:sp>
        <p:nvSpPr>
          <p:cNvPr id="107" name="Google Shape;107;p13"/>
          <p:cNvSpPr/>
          <p:nvPr/>
        </p:nvSpPr>
        <p:spPr>
          <a:xfrm>
            <a:off x="9897427" y="4358878"/>
            <a:ext cx="3681770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Restaurants and supermarkets are implementing anaerobic digestion systems to convert food waste into biogas energy or nutrient-rich compost for local farms.</a:t>
            </a:r>
            <a:endParaRPr b="0" i="0" sz="1750" u="none" cap="none" strike="noStrike"/>
          </a:p>
        </p:txBody>
      </p:sp>
      <p:sp>
        <p:nvSpPr>
          <p:cNvPr id="108" name="Google Shape;108;p13"/>
          <p:cNvSpPr/>
          <p:nvPr/>
        </p:nvSpPr>
        <p:spPr>
          <a:xfrm>
            <a:off x="12866300" y="7578575"/>
            <a:ext cx="1678200" cy="552600"/>
          </a:xfrm>
          <a:prstGeom prst="rect">
            <a:avLst/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4"/>
          <p:cNvSpPr/>
          <p:nvPr/>
        </p:nvSpPr>
        <p:spPr>
          <a:xfrm>
            <a:off x="782241" y="614601"/>
            <a:ext cx="9165908" cy="6984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287"/>
              </a:lnSpc>
              <a:spcBef>
                <a:spcPts val="0"/>
              </a:spcBef>
              <a:spcAft>
                <a:spcPts val="0"/>
              </a:spcAft>
              <a:buClr>
                <a:srgbClr val="233939"/>
              </a:buClr>
              <a:buSzPts val="4350"/>
              <a:buFont typeface="Syne"/>
              <a:buNone/>
            </a:pPr>
            <a:r>
              <a:rPr b="1" i="0" lang="en-US" sz="4350" u="none" cap="none" strike="noStrike">
                <a:solidFill>
                  <a:srgbClr val="233939"/>
                </a:solidFill>
                <a:latin typeface="Syne"/>
                <a:ea typeface="Syne"/>
                <a:cs typeface="Syne"/>
                <a:sym typeface="Syne"/>
              </a:rPr>
              <a:t>Circular Economy in Daily Life</a:t>
            </a:r>
            <a:endParaRPr b="0" i="0" sz="4350" u="none" cap="none" strike="noStrike"/>
          </a:p>
        </p:txBody>
      </p:sp>
      <p:pic>
        <p:nvPicPr>
          <p:cNvPr descr="preencoded.png" id="115" name="Google Shape;11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2241" y="1899523"/>
            <a:ext cx="6260306" cy="498788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4"/>
          <p:cNvSpPr/>
          <p:nvPr/>
        </p:nvSpPr>
        <p:spPr>
          <a:xfrm>
            <a:off x="782241" y="7138749"/>
            <a:ext cx="6260306" cy="357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750"/>
              <a:buFont typeface="Arial"/>
              <a:buNone/>
            </a:pPr>
            <a:r>
              <a:t/>
            </a:r>
            <a:endParaRPr b="0" i="0" sz="1750" u="none" cap="none" strike="noStrike"/>
          </a:p>
        </p:txBody>
      </p:sp>
      <p:sp>
        <p:nvSpPr>
          <p:cNvPr id="117" name="Google Shape;117;p14"/>
          <p:cNvSpPr/>
          <p:nvPr/>
        </p:nvSpPr>
        <p:spPr>
          <a:xfrm>
            <a:off x="7595473" y="1871663"/>
            <a:ext cx="4489609" cy="3492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224435"/>
              </a:buClr>
              <a:buSzPts val="2150"/>
              <a:buFont typeface="Syne"/>
              <a:buNone/>
            </a:pPr>
            <a:r>
              <a:rPr b="1" i="0" lang="en-US" sz="2150" u="none" cap="none" strike="noStrike">
                <a:solidFill>
                  <a:srgbClr val="224435"/>
                </a:solidFill>
                <a:latin typeface="Syne"/>
                <a:ea typeface="Syne"/>
                <a:cs typeface="Syne"/>
                <a:sym typeface="Syne"/>
              </a:rPr>
              <a:t>Practical Ways to Participate</a:t>
            </a:r>
            <a:endParaRPr b="0" i="0" sz="2150" u="none" cap="none" strike="noStrike"/>
          </a:p>
        </p:txBody>
      </p:sp>
      <p:sp>
        <p:nvSpPr>
          <p:cNvPr id="118" name="Google Shape;118;p14"/>
          <p:cNvSpPr/>
          <p:nvPr/>
        </p:nvSpPr>
        <p:spPr>
          <a:xfrm>
            <a:off x="7595473" y="2444353"/>
            <a:ext cx="6260306" cy="715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1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Repair</a:t>
            </a: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 clothes, shoes and electronics instead of replacing them</a:t>
            </a:r>
            <a:endParaRPr b="0" i="0" sz="1750" u="none" cap="none" strike="noStrike"/>
          </a:p>
        </p:txBody>
      </p:sp>
      <p:sp>
        <p:nvSpPr>
          <p:cNvPr id="119" name="Google Shape;119;p14"/>
          <p:cNvSpPr/>
          <p:nvPr/>
        </p:nvSpPr>
        <p:spPr>
          <a:xfrm>
            <a:off x="7595473" y="3237667"/>
            <a:ext cx="6260306" cy="357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1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Reuse</a:t>
            </a: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 jars, bags and packaging materials multiple times</a:t>
            </a:r>
            <a:endParaRPr b="0" i="0" sz="1750" u="none" cap="none" strike="noStrike"/>
          </a:p>
        </p:txBody>
      </p:sp>
      <p:sp>
        <p:nvSpPr>
          <p:cNvPr id="120" name="Google Shape;120;p14"/>
          <p:cNvSpPr/>
          <p:nvPr/>
        </p:nvSpPr>
        <p:spPr>
          <a:xfrm>
            <a:off x="7595473" y="3673435"/>
            <a:ext cx="6260306" cy="357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1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Sort waste</a:t>
            </a: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 properly according to local recycling guidelines</a:t>
            </a:r>
            <a:endParaRPr b="0" i="0" sz="1750" u="none" cap="none" strike="noStrike"/>
          </a:p>
        </p:txBody>
      </p:sp>
      <p:sp>
        <p:nvSpPr>
          <p:cNvPr id="121" name="Google Shape;121;p14"/>
          <p:cNvSpPr/>
          <p:nvPr/>
        </p:nvSpPr>
        <p:spPr>
          <a:xfrm>
            <a:off x="7595473" y="4109204"/>
            <a:ext cx="6260306" cy="357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1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Compost</a:t>
            </a: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 food scraps to create nutrient-rich soil for plants</a:t>
            </a:r>
            <a:endParaRPr b="0" i="0" sz="1750" u="none" cap="none" strike="noStrike"/>
          </a:p>
        </p:txBody>
      </p:sp>
      <p:sp>
        <p:nvSpPr>
          <p:cNvPr id="122" name="Google Shape;122;p14"/>
          <p:cNvSpPr/>
          <p:nvPr/>
        </p:nvSpPr>
        <p:spPr>
          <a:xfrm>
            <a:off x="7595473" y="4544973"/>
            <a:ext cx="6260306" cy="715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1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Share</a:t>
            </a: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 tools, vehicles and household items within your community</a:t>
            </a:r>
            <a:endParaRPr b="0" i="0" sz="1750" u="none" cap="none" strike="noStrike"/>
          </a:p>
        </p:txBody>
      </p:sp>
      <p:sp>
        <p:nvSpPr>
          <p:cNvPr id="123" name="Google Shape;123;p14"/>
          <p:cNvSpPr/>
          <p:nvPr/>
        </p:nvSpPr>
        <p:spPr>
          <a:xfrm>
            <a:off x="7595473" y="5461159"/>
            <a:ext cx="6260306" cy="715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Every small action contributes to the larger circular economy movement!</a:t>
            </a:r>
            <a:endParaRPr b="0" i="0" sz="1750" u="none" cap="none" strike="noStrike"/>
          </a:p>
        </p:txBody>
      </p:sp>
      <p:sp>
        <p:nvSpPr>
          <p:cNvPr id="124" name="Google Shape;124;p14"/>
          <p:cNvSpPr/>
          <p:nvPr/>
        </p:nvSpPr>
        <p:spPr>
          <a:xfrm>
            <a:off x="12866300" y="7578575"/>
            <a:ext cx="1678200" cy="552600"/>
          </a:xfrm>
          <a:prstGeom prst="rect">
            <a:avLst/>
          </a:prstGeom>
          <a:solidFill>
            <a:srgbClr val="DDEFE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5"/>
          <p:cNvSpPr/>
          <p:nvPr/>
        </p:nvSpPr>
        <p:spPr>
          <a:xfrm>
            <a:off x="793790" y="1411486"/>
            <a:ext cx="10252115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3939"/>
              </a:buClr>
              <a:buSzPts val="4450"/>
              <a:buFont typeface="Syne"/>
              <a:buNone/>
            </a:pPr>
            <a:r>
              <a:rPr b="1" i="0" lang="en-US" sz="4450" u="none" cap="none" strike="noStrike">
                <a:solidFill>
                  <a:srgbClr val="233939"/>
                </a:solidFill>
                <a:latin typeface="Syne"/>
                <a:ea typeface="Syne"/>
                <a:cs typeface="Syne"/>
                <a:sym typeface="Syne"/>
              </a:rPr>
              <a:t>Benefits of the Circular Economy</a:t>
            </a:r>
            <a:endParaRPr b="0" i="0" sz="4450" u="none" cap="none" strike="noStrike"/>
          </a:p>
        </p:txBody>
      </p:sp>
      <p:pic>
        <p:nvPicPr>
          <p:cNvPr descr="preencoded.png" id="131" name="Google Shape;13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790" y="2573893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5"/>
          <p:cNvSpPr/>
          <p:nvPr/>
        </p:nvSpPr>
        <p:spPr>
          <a:xfrm>
            <a:off x="1644253" y="2708553"/>
            <a:ext cx="2863453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Economic Savings</a:t>
            </a:r>
            <a:endParaRPr b="0" i="0" sz="2200" u="none" cap="none" strike="noStrike"/>
          </a:p>
        </p:txBody>
      </p:sp>
      <p:sp>
        <p:nvSpPr>
          <p:cNvPr id="133" name="Google Shape;133;p15"/>
          <p:cNvSpPr/>
          <p:nvPr/>
        </p:nvSpPr>
        <p:spPr>
          <a:xfrm>
            <a:off x="1644253" y="3198971"/>
            <a:ext cx="5529143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Households save money through reuse, repair and sharing, while businesses reduce material costs and develop new revenue streams through servitization models.</a:t>
            </a:r>
            <a:endParaRPr b="0" i="0" sz="1750" u="none" cap="none" strike="noStrike"/>
          </a:p>
        </p:txBody>
      </p:sp>
      <p:pic>
        <p:nvPicPr>
          <p:cNvPr descr="preencoded.png" id="134" name="Google Shape;13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56884" y="2573893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5"/>
          <p:cNvSpPr/>
          <p:nvPr/>
        </p:nvSpPr>
        <p:spPr>
          <a:xfrm>
            <a:off x="8307348" y="2708553"/>
            <a:ext cx="3491984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Environmental Impact</a:t>
            </a:r>
            <a:endParaRPr b="0" i="0" sz="2200" u="none" cap="none" strike="noStrike"/>
          </a:p>
        </p:txBody>
      </p:sp>
      <p:sp>
        <p:nvSpPr>
          <p:cNvPr id="136" name="Google Shape;136;p15"/>
          <p:cNvSpPr/>
          <p:nvPr/>
        </p:nvSpPr>
        <p:spPr>
          <a:xfrm>
            <a:off x="8307348" y="3198971"/>
            <a:ext cx="5529263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Circular practices significantly reduce carbon emissions by minimizing resource extraction, manufacturing impacts, and waste processing requirements.</a:t>
            </a:r>
            <a:endParaRPr b="0" i="0" sz="1750" u="none" cap="none" strike="noStrike"/>
          </a:p>
        </p:txBody>
      </p:sp>
      <p:pic>
        <p:nvPicPr>
          <p:cNvPr descr="preencoded.png" id="137" name="Google Shape;137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3790" y="5104209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5"/>
          <p:cNvSpPr/>
          <p:nvPr/>
        </p:nvSpPr>
        <p:spPr>
          <a:xfrm>
            <a:off x="1644253" y="5238869"/>
            <a:ext cx="3034427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Innovation Catalyst</a:t>
            </a:r>
            <a:endParaRPr b="0" i="0" sz="2200" u="none" cap="none" strike="noStrike"/>
          </a:p>
        </p:txBody>
      </p:sp>
      <p:sp>
        <p:nvSpPr>
          <p:cNvPr id="139" name="Google Shape;139;p15"/>
          <p:cNvSpPr/>
          <p:nvPr/>
        </p:nvSpPr>
        <p:spPr>
          <a:xfrm>
            <a:off x="1644253" y="5729288"/>
            <a:ext cx="5529143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The circular economy drives creative business models and technological solutions as companies redesign products for durability, repairability and recyclability.</a:t>
            </a:r>
            <a:endParaRPr b="0" i="0" sz="1750" u="none" cap="none" strike="noStrike"/>
          </a:p>
        </p:txBody>
      </p:sp>
      <p:pic>
        <p:nvPicPr>
          <p:cNvPr descr="preencoded.png" id="140" name="Google Shape;140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56884" y="5104209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5"/>
          <p:cNvSpPr/>
          <p:nvPr/>
        </p:nvSpPr>
        <p:spPr>
          <a:xfrm>
            <a:off x="8307348" y="5238869"/>
            <a:ext cx="2926437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3B4E4E"/>
                </a:solidFill>
                <a:latin typeface="Syne"/>
                <a:ea typeface="Syne"/>
                <a:cs typeface="Syne"/>
                <a:sym typeface="Syne"/>
              </a:rPr>
              <a:t>Sustainable Habits</a:t>
            </a:r>
            <a:endParaRPr b="0" i="0" sz="2200" u="none" cap="none" strike="noStrike"/>
          </a:p>
        </p:txBody>
      </p:sp>
      <p:sp>
        <p:nvSpPr>
          <p:cNvPr id="142" name="Google Shape;142;p15"/>
          <p:cNvSpPr/>
          <p:nvPr/>
        </p:nvSpPr>
        <p:spPr>
          <a:xfrm>
            <a:off x="8307348" y="5729288"/>
            <a:ext cx="5529263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Participating in circular practices builds environmental awareness and encourages more mindful consumption patterns that last a lifetime.</a:t>
            </a:r>
            <a:endParaRPr b="0" i="0" sz="1750" u="none" cap="none" strike="noStrike"/>
          </a:p>
        </p:txBody>
      </p:sp>
      <p:sp>
        <p:nvSpPr>
          <p:cNvPr id="143" name="Google Shape;143;p15"/>
          <p:cNvSpPr/>
          <p:nvPr/>
        </p:nvSpPr>
        <p:spPr>
          <a:xfrm>
            <a:off x="12866300" y="7578575"/>
            <a:ext cx="1678200" cy="552600"/>
          </a:xfrm>
          <a:prstGeom prst="rect">
            <a:avLst/>
          </a:prstGeom>
          <a:solidFill>
            <a:srgbClr val="FFFD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6"/>
          <p:cNvSpPr/>
          <p:nvPr/>
        </p:nvSpPr>
        <p:spPr>
          <a:xfrm>
            <a:off x="793790" y="1314926"/>
            <a:ext cx="9785985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3939"/>
              </a:buClr>
              <a:buSzPts val="4450"/>
              <a:buFont typeface="Syne"/>
              <a:buNone/>
            </a:pPr>
            <a:r>
              <a:rPr b="1" i="0" lang="en-US" sz="4450" u="none" cap="none" strike="noStrike">
                <a:solidFill>
                  <a:srgbClr val="233939"/>
                </a:solidFill>
                <a:latin typeface="Syne"/>
                <a:ea typeface="Syne"/>
                <a:cs typeface="Syne"/>
                <a:sym typeface="Syne"/>
              </a:rPr>
              <a:t>Your Circular Economy Journey</a:t>
            </a:r>
            <a:endParaRPr b="0" i="0" sz="4450" u="none" cap="none" strike="noStrike"/>
          </a:p>
        </p:txBody>
      </p:sp>
      <p:sp>
        <p:nvSpPr>
          <p:cNvPr id="150" name="Google Shape;150;p16"/>
          <p:cNvSpPr/>
          <p:nvPr/>
        </p:nvSpPr>
        <p:spPr>
          <a:xfrm>
            <a:off x="793790" y="2590681"/>
            <a:ext cx="3241000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24435"/>
              </a:buClr>
              <a:buSzPts val="2200"/>
              <a:buFont typeface="Syne"/>
              <a:buNone/>
            </a:pPr>
            <a:r>
              <a:rPr b="1" i="0" lang="en-US" sz="2200" u="none" cap="none" strike="noStrike">
                <a:solidFill>
                  <a:srgbClr val="224435"/>
                </a:solidFill>
                <a:latin typeface="Syne"/>
                <a:ea typeface="Syne"/>
                <a:cs typeface="Syne"/>
                <a:sym typeface="Syne"/>
              </a:rPr>
              <a:t>Reflection Questions</a:t>
            </a:r>
            <a:endParaRPr b="0" i="0" sz="2200" u="none" cap="none" strike="noStrike"/>
          </a:p>
        </p:txBody>
      </p:sp>
      <p:sp>
        <p:nvSpPr>
          <p:cNvPr id="151" name="Google Shape;151;p16"/>
          <p:cNvSpPr/>
          <p:nvPr/>
        </p:nvSpPr>
        <p:spPr>
          <a:xfrm>
            <a:off x="1133951" y="3200162"/>
            <a:ext cx="7264122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Where do you already see the circular economy in action in your daily life?</a:t>
            </a:r>
            <a:endParaRPr b="0" i="0" sz="1750" u="none" cap="none" strike="noStrike"/>
          </a:p>
        </p:txBody>
      </p:sp>
      <p:sp>
        <p:nvSpPr>
          <p:cNvPr id="152" name="Google Shape;152;p16"/>
          <p:cNvSpPr/>
          <p:nvPr/>
        </p:nvSpPr>
        <p:spPr>
          <a:xfrm>
            <a:off x="793790" y="3200162"/>
            <a:ext cx="30480" cy="725805"/>
          </a:xfrm>
          <a:prstGeom prst="rect">
            <a:avLst/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6"/>
          <p:cNvSpPr/>
          <p:nvPr/>
        </p:nvSpPr>
        <p:spPr>
          <a:xfrm>
            <a:off x="1133951" y="4181118"/>
            <a:ext cx="7264122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What small circular change could your school or household implement next month?</a:t>
            </a:r>
            <a:endParaRPr b="0" i="0" sz="1750" u="none" cap="none" strike="noStrike"/>
          </a:p>
        </p:txBody>
      </p:sp>
      <p:sp>
        <p:nvSpPr>
          <p:cNvPr id="154" name="Google Shape;154;p16"/>
          <p:cNvSpPr/>
          <p:nvPr/>
        </p:nvSpPr>
        <p:spPr>
          <a:xfrm>
            <a:off x="793790" y="4181118"/>
            <a:ext cx="30480" cy="725805"/>
          </a:xfrm>
          <a:prstGeom prst="rect">
            <a:avLst/>
          </a:prstGeom>
          <a:solidFill>
            <a:srgbClr val="2244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6"/>
          <p:cNvSpPr/>
          <p:nvPr/>
        </p:nvSpPr>
        <p:spPr>
          <a:xfrm>
            <a:off x="793790" y="5162074"/>
            <a:ext cx="7604284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750"/>
              <a:buFont typeface="Overpass"/>
              <a:buNone/>
            </a:pPr>
            <a:r>
              <a:rPr b="0" i="0" lang="en-US" sz="175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Remember, the transition to a circular economy happens through millions of small changes working together. Your actions matter!</a:t>
            </a:r>
            <a:endParaRPr b="0" i="0" sz="1750" u="none" cap="none" strike="noStrike"/>
          </a:p>
        </p:txBody>
      </p:sp>
      <p:pic>
        <p:nvPicPr>
          <p:cNvPr descr="preencoded.png" id="156" name="Google Shape;15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59096" y="2619018"/>
            <a:ext cx="4885015" cy="3255764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6"/>
          <p:cNvSpPr/>
          <p:nvPr/>
        </p:nvSpPr>
        <p:spPr>
          <a:xfrm>
            <a:off x="8959096" y="6129933"/>
            <a:ext cx="4885015" cy="580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3B4E4E"/>
              </a:buClr>
              <a:buSzPts val="1400"/>
              <a:buFont typeface="Overpass"/>
              <a:buNone/>
            </a:pPr>
            <a:r>
              <a:rPr b="0" i="0" lang="en-US" sz="1400" u="none" cap="none" strike="noStrike">
                <a:solidFill>
                  <a:srgbClr val="3B4E4E"/>
                </a:solidFill>
                <a:latin typeface="Overpass"/>
                <a:ea typeface="Overpass"/>
                <a:cs typeface="Overpass"/>
                <a:sym typeface="Overpass"/>
              </a:rPr>
              <a:t>Start the conversation and inspire change in your community</a:t>
            </a:r>
            <a:endParaRPr b="0" i="0" sz="1400" u="none" cap="none" strike="noStrike"/>
          </a:p>
        </p:txBody>
      </p:sp>
      <p:sp>
        <p:nvSpPr>
          <p:cNvPr id="158" name="Google Shape;158;p16"/>
          <p:cNvSpPr/>
          <p:nvPr/>
        </p:nvSpPr>
        <p:spPr>
          <a:xfrm>
            <a:off x="12866300" y="7578575"/>
            <a:ext cx="1678200" cy="552600"/>
          </a:xfrm>
          <a:prstGeom prst="rect">
            <a:avLst/>
          </a:prstGeom>
          <a:solidFill>
            <a:srgbClr val="FAF5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